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7" r:id="rId3"/>
    <p:sldId id="263" r:id="rId4"/>
    <p:sldId id="264" r:id="rId5"/>
    <p:sldId id="265" r:id="rId6"/>
    <p:sldId id="266" r:id="rId7"/>
    <p:sldId id="267" r:id="rId8"/>
    <p:sldId id="294" r:id="rId9"/>
    <p:sldId id="295" r:id="rId10"/>
    <p:sldId id="296" r:id="rId11"/>
    <p:sldId id="297" r:id="rId12"/>
    <p:sldId id="298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99" r:id="rId34"/>
  </p:sldIdLst>
  <p:sldSz cx="9144000" cy="6858000" type="screen4x3"/>
  <p:notesSz cx="6858000" cy="9296400"/>
  <p:defaultTextStyle>
    <a:defPPr>
      <a:defRPr lang="en-CA"/>
    </a:defPPr>
    <a:lvl1pPr algn="ctr" rtl="0" fontAlgn="base">
      <a:spcBef>
        <a:spcPct val="20000"/>
      </a:spcBef>
      <a:spcAft>
        <a:spcPct val="0"/>
      </a:spcAft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7200" b="1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23914"/>
    <a:srgbClr val="000066"/>
    <a:srgbClr val="3366FF"/>
    <a:srgbClr val="FFFF0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174" autoAdjust="0"/>
    <p:restoredTop sz="94667" autoAdjust="0"/>
  </p:normalViewPr>
  <p:slideViewPr>
    <p:cSldViewPr>
      <p:cViewPr>
        <p:scale>
          <a:sx n="50" d="100"/>
          <a:sy n="50" d="100"/>
        </p:scale>
        <p:origin x="-1464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16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16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16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4C3FEC8-1385-4944-BD01-6A77A01D91D4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108545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47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47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18EEDD1-2E08-4A90-A259-9DC3CA3FC8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6601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02EE825-45C5-419A-BA6E-621674555972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DC3F98-5DFE-42A8-917F-1759934A1DE6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F0C218-F7BE-4298-9D54-A28F27512D1E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F01AF55-A17F-432A-AAD7-E9E3FF67CFDE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94E99C-0E33-4CF6-A8D3-BEF6B434E7D6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897C5C-0F1E-4AD7-B4FD-F516227C8AEC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3F182E-BB0C-48CF-9EE6-84D96D2967FB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5A9643-F4E5-49B7-8EEF-9018D809808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F83F20-FAC4-4ED3-95D7-75DEB886634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7B581C-E3A5-432E-B129-03E1BAF0B00F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B9E29C-7B3D-4CCA-87E7-B6E81105D845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F83F4BF-A2C6-4AFC-A041-5297981314F6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C7B450-A42E-47A3-923D-664E83F9D3A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C2E373-E9DA-4C1F-9E0F-629BE5056853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254CAA-FA31-4935-9733-6DB9A7C8CB84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53EE0D-2824-4EB2-9AEC-0CA28E975247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3AF95A-19CD-472B-AD9D-8A7B1DE9FE3E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95F1F1-03F5-4DED-ADC8-B8C78E0DBB20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A55CC22-C5CA-4C55-ADB6-D797957B8EAD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CB4077-3C87-413D-B62C-8ADBE746A6C9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32379F-6825-4622-86FA-CC0D3FCAA3B7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12D58F-837A-4691-95E5-56635EB1BEEA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120298-777F-49D2-A0D7-2FFA8DB4E8C6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98A4E-ABDE-412D-B09A-0B62AD24F8E6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071935-47A4-4FBD-B861-35F9CAC05993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BE5720-6292-4378-90BC-9201D2B24BC1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8FBD9A4-7DD6-477D-9C34-B23F67CF85A3}" type="slidenum">
              <a:rPr lang="en-US" smtClean="0"/>
              <a:pPr/>
              <a:t>33</a:t>
            </a:fld>
            <a:endParaRPr lang="en-US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547A61-AAAB-49A7-9D23-EDA8271FBDE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5303E9-CB2D-487D-89D1-A6C99A87F4A2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6DB284-54A1-4C9A-AA8C-F08A5E3A177E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A6484E-569D-448C-8610-9B3273D35632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09A09E-92D1-49AB-A176-8FDDF7E1B5A8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CAC8938-01EC-440C-9E94-212CFD1D0EE2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65B3A-EB5B-44F6-992D-3CFAD4429F0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E16ED-200B-480A-9BDE-B4844384C16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E9E75-974B-4798-8869-74A00B06383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F8063-EA79-4BCE-838C-A6C3E3CEE8D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0EDAC8-E415-4055-BCAD-58C7700B8B82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82884-A458-4AA3-B87B-5D456192596D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2AFDA-3E9D-4A52-8CE7-7091B62573AA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E18C36-0180-40A1-A545-272939869D2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7D292-10F4-4D14-A74F-A525486254C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2E81F-48DE-4FA9-860C-9B13AD13194B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46F60-5E94-4450-ABEF-3FE12733BC8F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7F94FC-0F2F-4CC1-BDA7-54069852BB6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931B5AA6-6D35-4B33-A418-F0292D271305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8.xml"/><Relationship Id="rId13" Type="http://schemas.openxmlformats.org/officeDocument/2006/relationships/slide" Target="slide24.xml"/><Relationship Id="rId18" Type="http://schemas.openxmlformats.org/officeDocument/2006/relationships/slide" Target="slide20.xml"/><Relationship Id="rId26" Type="http://schemas.openxmlformats.org/officeDocument/2006/relationships/slide" Target="slide31.xml"/><Relationship Id="rId3" Type="http://schemas.openxmlformats.org/officeDocument/2006/relationships/slide" Target="slide3.xml"/><Relationship Id="rId21" Type="http://schemas.openxmlformats.org/officeDocument/2006/relationships/slide" Target="slide6.xml"/><Relationship Id="rId7" Type="http://schemas.openxmlformats.org/officeDocument/2006/relationships/slide" Target="slide23.xml"/><Relationship Id="rId12" Type="http://schemas.openxmlformats.org/officeDocument/2006/relationships/slide" Target="slide19.xml"/><Relationship Id="rId17" Type="http://schemas.openxmlformats.org/officeDocument/2006/relationships/slide" Target="slide15.xml"/><Relationship Id="rId25" Type="http://schemas.openxmlformats.org/officeDocument/2006/relationships/slide" Target="slide26.xml"/><Relationship Id="rId2" Type="http://schemas.openxmlformats.org/officeDocument/2006/relationships/notesSlide" Target="../notesSlides/notesSlide2.xml"/><Relationship Id="rId16" Type="http://schemas.openxmlformats.org/officeDocument/2006/relationships/slide" Target="slide10.xml"/><Relationship Id="rId20" Type="http://schemas.openxmlformats.org/officeDocument/2006/relationships/slide" Target="slide30.xml"/><Relationship Id="rId29" Type="http://schemas.openxmlformats.org/officeDocument/2006/relationships/slide" Target="slide17.xml"/><Relationship Id="rId1" Type="http://schemas.openxmlformats.org/officeDocument/2006/relationships/slideLayout" Target="../slideLayouts/slideLayout12.xml"/><Relationship Id="rId6" Type="http://schemas.openxmlformats.org/officeDocument/2006/relationships/slide" Target="slide18.xml"/><Relationship Id="rId11" Type="http://schemas.openxmlformats.org/officeDocument/2006/relationships/slide" Target="slide14.xml"/><Relationship Id="rId24" Type="http://schemas.openxmlformats.org/officeDocument/2006/relationships/slide" Target="slide21.xml"/><Relationship Id="rId32" Type="http://schemas.openxmlformats.org/officeDocument/2006/relationships/slide" Target="slide32.xml"/><Relationship Id="rId5" Type="http://schemas.openxmlformats.org/officeDocument/2006/relationships/slide" Target="slide13.xml"/><Relationship Id="rId15" Type="http://schemas.openxmlformats.org/officeDocument/2006/relationships/slide" Target="slide5.xml"/><Relationship Id="rId23" Type="http://schemas.openxmlformats.org/officeDocument/2006/relationships/slide" Target="slide16.xml"/><Relationship Id="rId28" Type="http://schemas.openxmlformats.org/officeDocument/2006/relationships/slide" Target="slide12.xml"/><Relationship Id="rId10" Type="http://schemas.openxmlformats.org/officeDocument/2006/relationships/slide" Target="slide9.xml"/><Relationship Id="rId19" Type="http://schemas.openxmlformats.org/officeDocument/2006/relationships/slide" Target="slide25.xml"/><Relationship Id="rId31" Type="http://schemas.openxmlformats.org/officeDocument/2006/relationships/slide" Target="slide27.xml"/><Relationship Id="rId4" Type="http://schemas.openxmlformats.org/officeDocument/2006/relationships/slide" Target="slide8.xml"/><Relationship Id="rId9" Type="http://schemas.openxmlformats.org/officeDocument/2006/relationships/slide" Target="slide4.xml"/><Relationship Id="rId14" Type="http://schemas.openxmlformats.org/officeDocument/2006/relationships/slide" Target="slide29.xml"/><Relationship Id="rId22" Type="http://schemas.openxmlformats.org/officeDocument/2006/relationships/slide" Target="slide11.xml"/><Relationship Id="rId27" Type="http://schemas.openxmlformats.org/officeDocument/2006/relationships/slide" Target="slide7.xml"/><Relationship Id="rId30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772400" cy="4572000"/>
          </a:xfrm>
        </p:spPr>
        <p:txBody>
          <a:bodyPr/>
          <a:lstStyle/>
          <a:p>
            <a:pPr eaLnBrk="1" hangingPunct="1">
              <a:defRPr/>
            </a:pPr>
            <a:r>
              <a:rPr lang="en-CA" sz="5400" b="1" dirty="0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  <a:t/>
            </a:r>
            <a:br>
              <a:rPr lang="en-CA" sz="5400" b="1" dirty="0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</a:br>
            <a:r>
              <a:rPr lang="en-CA" sz="5400" b="1" dirty="0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  <a:t>Human Rights in  Development</a:t>
            </a:r>
            <a:r>
              <a:rPr lang="en-CA" sz="5400" b="1" dirty="0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  <a:t/>
            </a:r>
            <a:br>
              <a:rPr lang="en-CA" sz="5400" b="1" dirty="0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</a:br>
            <a:r>
              <a:rPr lang="en-C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  <a:t/>
            </a:r>
            <a:br>
              <a:rPr lang="en-C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</a:br>
            <a:r>
              <a:rPr lang="en-CA" sz="5400" b="1" dirty="0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Perpetua" pitchFamily="18" charset="0"/>
              </a:rPr>
              <a:t>Jeopardy 2011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$600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447800"/>
            <a:ext cx="7696200" cy="4114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Every woman, man and child is entitled to enjoy her or his human rights simply by virtue of being human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05000"/>
            <a:ext cx="7772400" cy="3200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What does universality mean?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autoUpdateAnimBg="0"/>
      <p:bldP spid="66563" grpId="0" build="p" autoUpdateAnimBg="0"/>
      <p:bldP spid="66564" grpId="0" build="p" autoUpdateAnimBg="0"/>
      <p:bldP spid="66565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$800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447800"/>
            <a:ext cx="8229600" cy="3505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Causal analysis, Role/pattern analysis,            Capacity gap analysis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14400" y="2209800"/>
            <a:ext cx="7772400" cy="1447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6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What are the 3 steps to country analysis</a:t>
            </a:r>
            <a:endParaRPr lang="en-CA" sz="9400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75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utoUpdateAnimBg="0"/>
      <p:bldP spid="67587" grpId="0" build="p" autoUpdateAnimBg="0"/>
      <p:bldP spid="67588" grpId="0" build="p" autoUpdateAnimBg="0"/>
      <p:bldP spid="6758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14600"/>
            <a:ext cx="7772400" cy="14478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066800"/>
            <a:ext cx="7696200" cy="4876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To Respect, Protect and Fulfil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752600"/>
            <a:ext cx="7772400" cy="35814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CA" sz="6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What does human rights law require of States?</a:t>
            </a:r>
          </a:p>
        </p:txBody>
      </p:sp>
      <p:sp>
        <p:nvSpPr>
          <p:cNvPr id="6861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4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86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0" grpId="0" autoUpdateAnimBg="0"/>
      <p:bldP spid="68611" grpId="0" build="p" autoUpdateAnimBg="0"/>
      <p:bldP spid="68612" grpId="0" build="p" autoUpdateAnimBg="0"/>
      <p:bldP spid="6861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$200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762000"/>
            <a:ext cx="7696200" cy="5181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Approximately 350 million in over 72 countries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2860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The number of Indigenous Peoples in the world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17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 autoUpdateAnimBg="0"/>
      <p:bldP spid="31747" grpId="0" build="p" autoUpdateAnimBg="0"/>
      <p:bldP spid="31748" grpId="0" build="p" autoUpdateAnimBg="0"/>
      <p:bldP spid="31749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09600"/>
            <a:ext cx="7696200" cy="5562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5400" b="1" smtClean="0">
                <a:solidFill>
                  <a:schemeClr val="bg1"/>
                </a:solidFill>
              </a:rPr>
              <a:t>In the Developed and Developing World, this group earns 77% and 73% respectively of the wages given to others for the same work 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Women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utoUpdateAnimBg="0"/>
      <p:bldP spid="32771" grpId="0" build="p" autoUpdateAnimBg="0"/>
      <p:bldP spid="32772" grpId="0" build="p" autoUpdateAnimBg="0"/>
      <p:bldP spid="3277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$600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752600"/>
            <a:ext cx="7696200" cy="3733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Of the 24 million refugees worldwide, 50% are these</a:t>
            </a:r>
            <a:endParaRPr lang="en-CA" sz="6000" smtClean="0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Children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7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5" grpId="0" build="p" autoUpdateAnimBg="0"/>
      <p:bldP spid="33796" grpId="0" build="p" autoUpdateAnimBg="0"/>
      <p:bldP spid="33797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sz="15000" b="1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Daily Double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38200" y="1143000"/>
            <a:ext cx="7696200" cy="4876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Often marginalised in daily life, this group is anticipated to be around 10% of the global population</a:t>
            </a:r>
          </a:p>
        </p:txBody>
      </p:sp>
      <p:sp>
        <p:nvSpPr>
          <p:cNvPr id="3482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dirty="0" smtClean="0">
                <a:solidFill>
                  <a:schemeClr val="bg1"/>
                </a:solidFill>
              </a:rPr>
              <a:t>Persons with disabilities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autoUpdateAnimBg="0"/>
      <p:bldP spid="34819" grpId="0" build="p" autoUpdateAnimBg="0"/>
      <p:bldP spid="34820" grpId="0" build="p" autoUpdateAnimBg="0"/>
      <p:bldP spid="34821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457200"/>
            <a:ext cx="7696200" cy="5105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5400" b="1" smtClean="0">
                <a:solidFill>
                  <a:schemeClr val="bg1"/>
                </a:solidFill>
              </a:rPr>
              <a:t>Experts predict that the number of this group, an estimated 100 million people, will only rise with increased globalization</a:t>
            </a:r>
            <a:endParaRPr lang="en-CA" sz="5400" b="1" smtClean="0">
              <a:solidFill>
                <a:schemeClr val="bg1"/>
              </a:solidFill>
            </a:endParaRPr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Migrant Workers</a:t>
            </a:r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autoUpdateAnimBg="0"/>
      <p:bldP spid="35843" grpId="0" build="p" autoUpdateAnimBg="0"/>
      <p:bldP spid="35844" grpId="0" build="p" autoUpdateAnimBg="0"/>
      <p:bldP spid="3584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$200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600200"/>
            <a:ext cx="7696200" cy="3733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6000" smtClean="0">
                <a:solidFill>
                  <a:schemeClr val="bg1"/>
                </a:solidFill>
              </a:rPr>
              <a:t>The UN was created in this year</a:t>
            </a:r>
            <a:endParaRPr lang="en-CA" sz="6000" smtClean="0">
              <a:solidFill>
                <a:schemeClr val="bg1"/>
              </a:solidFill>
            </a:endParaRP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CA" sz="6000" b="1" smtClean="0">
                <a:solidFill>
                  <a:schemeClr val="bg1"/>
                </a:solidFill>
              </a:rPr>
              <a:t>1945</a:t>
            </a:r>
            <a:r>
              <a:rPr lang="en-US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MT Extra Bold" pitchFamily="18" charset="0"/>
              </a:rPr>
              <a:t> </a:t>
            </a:r>
            <a:endParaRPr lang="en-CA" b="1" smtClean="0">
              <a:effectLst>
                <a:outerShdw blurRad="38100" dist="38100" dir="2700000" algn="tl">
                  <a:srgbClr val="FFFFFF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7" grpId="0" build="p" autoUpdateAnimBg="0"/>
      <p:bldP spid="36868" grpId="0" build="p" autoUpdateAnimBg="0"/>
      <p:bldP spid="36869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066800"/>
            <a:ext cx="7696200" cy="4419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Who is This?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Secretary-General Ban Ki-moon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  <p:pic>
        <p:nvPicPr>
          <p:cNvPr id="37895" name="Picture 7" descr="Official portrait of Secretary-General Ban Ki-moon. Click photo to enlarge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2209800"/>
            <a:ext cx="1905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 autoUpdateAnimBg="0"/>
      <p:bldP spid="37891" grpId="0" build="p" autoUpdateAnimBg="0"/>
      <p:bldP spid="37892" grpId="0" build="p" autoUpdateAnimBg="0"/>
      <p:bldP spid="37893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3518" name="Group 1054"/>
          <p:cNvGraphicFramePr>
            <a:graphicFrameLocks noGrp="1"/>
          </p:cNvGraphicFramePr>
          <p:nvPr>
            <p:ph type="tbl" idx="1"/>
          </p:nvPr>
        </p:nvGraphicFramePr>
        <p:xfrm>
          <a:off x="381000" y="304800"/>
          <a:ext cx="8397875" cy="6229350"/>
        </p:xfrm>
        <a:graphic>
          <a:graphicData uri="http://schemas.openxmlformats.org/drawingml/2006/table">
            <a:tbl>
              <a:tblPr/>
              <a:tblGrid>
                <a:gridCol w="1371600"/>
                <a:gridCol w="1427163"/>
                <a:gridCol w="1400175"/>
                <a:gridCol w="1363662"/>
                <a:gridCol w="1447800"/>
                <a:gridCol w="1387475"/>
              </a:tblGrid>
              <a:tr h="12842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Human Rights Champions</a:t>
                      </a: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The Human Rights-based Approach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Vulnerable, Marginalised and Discriminated People and groups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UN History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International Human rights instruments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imes New Roman" pitchFamily="18" charset="0"/>
                        </a:rPr>
                        <a:t>The Millennium Development Goals</a:t>
                      </a: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0066"/>
                        </a:gs>
                        <a:gs pos="50000">
                          <a:srgbClr val="3366FF"/>
                        </a:gs>
                        <a:gs pos="100000">
                          <a:srgbClr val="000066"/>
                        </a:gs>
                      </a:gsLst>
                      <a:lin ang="5400000" scaled="1"/>
                    </a:gra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3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4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5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6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7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8" action="ppaction://hlinksldjump"/>
                        </a:rPr>
                        <a:t>$200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9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0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1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2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3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4" action="ppaction://hlinksldjump"/>
                        </a:rPr>
                        <a:t>$400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5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6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7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8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19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0" action="ppaction://hlinksldjump"/>
                        </a:rPr>
                        <a:t>$600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1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2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3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4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5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6" action="ppaction://hlinksldjump"/>
                        </a:rPr>
                        <a:t>$800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9715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7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8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29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30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31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CA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07"/>
                          </a:solidFill>
                          <a:effectLst/>
                          <a:latin typeface="Times New Roman" pitchFamily="18" charset="0"/>
                          <a:hlinkClick r:id="rId32" action="ppaction://hlinksldjump"/>
                        </a:rPr>
                        <a:t>$1000</a:t>
                      </a:r>
                      <a:endParaRPr kumimoji="0" lang="en-CA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07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anchor="ctr" anchorCtr="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  <a:gs pos="50000">
                          <a:srgbClr val="3333FF"/>
                        </a:gs>
                        <a:gs pos="100000">
                          <a:srgbClr val="3333FF">
                            <a:gamma/>
                            <a:shade val="73333"/>
                            <a:invGamma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$600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371600"/>
            <a:ext cx="7696200" cy="5181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6000" smtClean="0">
                <a:solidFill>
                  <a:schemeClr val="bg1"/>
                </a:solidFill>
              </a:rPr>
              <a:t>Number of States in the Human Rights Council</a:t>
            </a:r>
            <a:endParaRPr lang="en-CA" sz="6000" smtClean="0">
              <a:solidFill>
                <a:schemeClr val="bg1"/>
              </a:solidFill>
            </a:endParaRP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47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build="p" autoUpdateAnimBg="0"/>
      <p:bldP spid="38916" grpId="0" build="p" autoUpdateAnimBg="0"/>
      <p:bldP spid="38917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$800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066800"/>
            <a:ext cx="7696200" cy="4953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5400" dirty="0" smtClean="0">
                <a:solidFill>
                  <a:schemeClr val="bg1"/>
                </a:solidFill>
              </a:rPr>
              <a:t>Bosnia and Herzegovina, Germany, Portugal</a:t>
            </a:r>
            <a:r>
              <a:rPr lang="en-CA" sz="5400" smtClean="0">
                <a:solidFill>
                  <a:schemeClr val="bg1"/>
                </a:solidFill>
              </a:rPr>
              <a:t>, Brazil, </a:t>
            </a:r>
            <a:r>
              <a:rPr lang="en-CA" sz="5400" dirty="0" smtClean="0">
                <a:solidFill>
                  <a:schemeClr val="bg1"/>
                </a:solidFill>
              </a:rPr>
              <a:t>India, South Africa, Colombia, Lebanon, Gabon, Nigeria</a:t>
            </a:r>
            <a:endParaRPr lang="en-CA" sz="5400" dirty="0" smtClean="0">
              <a:solidFill>
                <a:schemeClr val="bg1"/>
              </a:solidFill>
            </a:endParaRP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1981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dirty="0" smtClean="0">
                <a:solidFill>
                  <a:schemeClr val="bg1"/>
                </a:solidFill>
              </a:rPr>
              <a:t>Non-permanent Members of the UN </a:t>
            </a:r>
            <a:r>
              <a:rPr lang="en-CA" sz="6000" b="1" dirty="0" smtClean="0">
                <a:solidFill>
                  <a:schemeClr val="bg1"/>
                </a:solidFill>
              </a:rPr>
              <a:t>security </a:t>
            </a:r>
            <a:r>
              <a:rPr lang="en-CA" sz="6000" b="1" dirty="0" smtClean="0">
                <a:solidFill>
                  <a:schemeClr val="bg1"/>
                </a:solidFill>
              </a:rPr>
              <a:t>Council </a:t>
            </a:r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 autoUpdateAnimBg="0"/>
      <p:bldP spid="39939" grpId="0" build="p" autoUpdateAnimBg="0"/>
      <p:bldP spid="39940" grpId="0" build="p" autoUpdateAnimBg="0"/>
      <p:bldP spid="39941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066800"/>
            <a:ext cx="76962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The Universal Declaration of Human Rights was adopted in this place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2286000"/>
            <a:ext cx="7772400" cy="2514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Le Palais de Chaillot, Paris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autoUpdateAnimBg="0"/>
      <p:bldP spid="40963" grpId="0" build="p" autoUpdateAnimBg="0"/>
      <p:bldP spid="40964" grpId="0" build="p" autoUpdateAnimBg="0"/>
      <p:bldP spid="4096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$200</a:t>
            </a:r>
            <a:endParaRPr lang="en-US" sz="9600" b="1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990600"/>
            <a:ext cx="7696200" cy="5181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b="1" smtClean="0">
                <a:solidFill>
                  <a:schemeClr val="bg1"/>
                </a:solidFill>
              </a:rPr>
              <a:t>The International Covenant on Economic, Social and Cultural Rights, the International Covenant on Civil and Political Rights and the Universal Declaration on Human Rights make up this</a:t>
            </a:r>
            <a:endParaRPr lang="en-CA" sz="4400" b="1" smtClean="0">
              <a:solidFill>
                <a:schemeClr val="bg1"/>
              </a:solidFill>
            </a:endParaRP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The International Bill of Rights</a:t>
            </a:r>
          </a:p>
        </p:txBody>
      </p:sp>
      <p:sp>
        <p:nvSpPr>
          <p:cNvPr id="4198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 autoUpdateAnimBg="0"/>
      <p:bldP spid="41987" grpId="0" build="p" autoUpdateAnimBg="0"/>
      <p:bldP spid="41988" grpId="0" build="p" autoUpdateAnimBg="0"/>
      <p:bldP spid="4198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3400" y="533400"/>
            <a:ext cx="7696200" cy="51816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5400" b="1" smtClean="0">
                <a:solidFill>
                  <a:schemeClr val="bg1"/>
                </a:solidFill>
              </a:rPr>
              <a:t>This Declaration </a:t>
            </a:r>
            <a:r>
              <a:rPr lang="en-CA" sz="5400" b="1" dirty="0" smtClean="0">
                <a:solidFill>
                  <a:schemeClr val="bg1"/>
                </a:solidFill>
              </a:rPr>
              <a:t>states “we will spare no effort to save our fellow men, women and children from the abject and dehumanizing conditions of extreme poverty”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1219200"/>
            <a:ext cx="7772400" cy="4495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The Millennium Declaration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30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autoUpdateAnimBg="0"/>
      <p:bldP spid="43011" grpId="0" build="p" autoUpdateAnimBg="0"/>
      <p:bldP spid="43012" grpId="0" build="p" autoUpdateAnimBg="0"/>
      <p:bldP spid="4301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62000"/>
            <a:ext cx="8001000" cy="5029200"/>
          </a:xfrm>
        </p:spPr>
        <p:txBody>
          <a:bodyPr/>
          <a:lstStyle/>
          <a:p>
            <a:pPr eaLnBrk="1" hangingPunct="1">
              <a:defRPr/>
            </a:pPr>
            <a:r>
              <a:rPr lang="en-CA" sz="15000" b="1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Daily Double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676400"/>
            <a:ext cx="7696200" cy="4191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6000" smtClean="0">
                <a:solidFill>
                  <a:schemeClr val="bg1"/>
                </a:solidFill>
              </a:rPr>
              <a:t>This is the most ratified UN Human Rights Instrument</a:t>
            </a:r>
            <a:endParaRPr lang="en-CA" sz="6000" smtClean="0">
              <a:solidFill>
                <a:schemeClr val="bg1"/>
              </a:solidFill>
            </a:endParaRP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6000" b="1" smtClean="0">
                <a:solidFill>
                  <a:schemeClr val="bg1"/>
                </a:solidFill>
              </a:rPr>
              <a:t>Convention on the Rights of the Child</a:t>
            </a:r>
            <a:endParaRPr lang="en-CA" sz="6000" b="1" smtClean="0">
              <a:solidFill>
                <a:schemeClr val="bg1"/>
              </a:solidFill>
            </a:endParaRP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utoUpdateAnimBg="0"/>
      <p:bldP spid="44035" grpId="0" build="p" autoUpdateAnimBg="0"/>
      <p:bldP spid="44036" grpId="0" build="p" autoUpdateAnimBg="0"/>
      <p:bldP spid="4403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$800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85800"/>
            <a:ext cx="7696200" cy="41910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CA" sz="5400" smtClean="0">
                <a:solidFill>
                  <a:schemeClr val="bg1"/>
                </a:solidFill>
              </a:rPr>
              <a:t>They monitor implementation, engage in constructive dialogue, provide observations and recommendations and draft general comments</a:t>
            </a:r>
            <a:endParaRPr lang="en-CA" sz="5400" smtClean="0">
              <a:solidFill>
                <a:schemeClr val="bg1"/>
              </a:solidFill>
            </a:endParaRP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1905000"/>
            <a:ext cx="7772400" cy="2438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CA" sz="6000" b="1" smtClean="0">
                <a:solidFill>
                  <a:schemeClr val="bg1"/>
                </a:solidFill>
              </a:rPr>
              <a:t>What are Human Rights Treaty Bodies?</a:t>
            </a:r>
            <a:endParaRPr lang="en-CA" sz="6000" b="1" smtClean="0">
              <a:solidFill>
                <a:schemeClr val="bg1"/>
              </a:solidFill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8" grpId="0" autoUpdateAnimBg="0"/>
      <p:bldP spid="45059" grpId="0" build="p" autoUpdateAnimBg="0"/>
      <p:bldP spid="45060" grpId="0" build="p" autoUpdateAnimBg="0"/>
      <p:bldP spid="45061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304800"/>
            <a:ext cx="7696200" cy="5562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4400" smtClean="0">
                <a:solidFill>
                  <a:schemeClr val="bg1"/>
                </a:solidFill>
              </a:rPr>
              <a:t>The United Nations Declaration that states the objectives of economic activity should be the improvement of the social, economic, political and cultural well-being of individuals and not growth and profit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1600200"/>
            <a:ext cx="7772400" cy="3505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The Declaration on the Right to Development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60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2" grpId="0" autoUpdateAnimBg="0"/>
      <p:bldP spid="46083" grpId="0" build="p" autoUpdateAnimBg="0"/>
      <p:bldP spid="46084" grpId="0" build="p" autoUpdateAnimBg="0"/>
      <p:bldP spid="46085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$200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362200"/>
            <a:ext cx="7696200" cy="2057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12500" b="1" smtClean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1905000"/>
            <a:ext cx="7772400" cy="2667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6600" b="1" smtClean="0">
                <a:solidFill>
                  <a:schemeClr val="bg1"/>
                </a:solidFill>
              </a:rPr>
              <a:t>How many Millennium Development Goals are there?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7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utoUpdateAnimBg="0"/>
      <p:bldP spid="47107" grpId="0" build="p" autoUpdateAnimBg="0"/>
      <p:bldP spid="47108" grpId="0" build="p" autoUpdateAnimBg="0"/>
      <p:bldP spid="47109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2209800"/>
            <a:ext cx="7696200" cy="2667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5400" b="1" smtClean="0">
                <a:solidFill>
                  <a:schemeClr val="bg1"/>
                </a:solidFill>
              </a:rPr>
              <a:t>An estimated 824 million people in the developing world are still affected by it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371600" y="2362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600" b="1" smtClean="0">
                <a:solidFill>
                  <a:schemeClr val="bg1"/>
                </a:solidFill>
              </a:rPr>
              <a:t>Chronic Hunger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81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 autoUpdateAnimBg="0"/>
      <p:bldP spid="48131" grpId="0" build="p" autoUpdateAnimBg="0"/>
      <p:bldP spid="48132" grpId="0" build="p" autoUpdateAnimBg="0"/>
      <p:bldP spid="4813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514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$200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295400"/>
            <a:ext cx="7696200" cy="4267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The most widely known figure in the struggle against apartheid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09600" y="19812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Who is Nelson Mandela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 autoUpdateAnimBg="0"/>
      <p:bldP spid="26627" grpId="0" build="p" autoUpdateAnimBg="0"/>
      <p:bldP spid="26628" grpId="0" build="p" autoUpdateAnimBg="0"/>
      <p:bldP spid="26629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$600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2362200"/>
            <a:ext cx="7696200" cy="2057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12500" b="1" smtClean="0">
                <a:solidFill>
                  <a:schemeClr val="bg1"/>
                </a:solidFill>
              </a:rPr>
              <a:t>0.7%</a:t>
            </a:r>
          </a:p>
        </p:txBody>
      </p:sp>
      <p:sp>
        <p:nvSpPr>
          <p:cNvPr id="4915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1447800"/>
            <a:ext cx="7772400" cy="4267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4800" b="1" smtClean="0">
                <a:solidFill>
                  <a:schemeClr val="bg1"/>
                </a:solidFill>
              </a:rPr>
              <a:t>The repeated commitment of the World’s governments to commit 0.7% of rich countries’ Gross National Product (GNP) to Official Development Assistance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9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 autoUpdateAnimBg="0"/>
      <p:bldP spid="49155" grpId="0" build="p" autoUpdateAnimBg="0"/>
      <p:bldP spid="49156" grpId="0" build="p" autoUpdateAnimBg="0"/>
      <p:bldP spid="49157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$800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743200"/>
            <a:ext cx="7696200" cy="20574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4800" b="1" smtClean="0">
                <a:solidFill>
                  <a:schemeClr val="bg1"/>
                </a:solidFill>
              </a:rPr>
              <a:t>Nearly One Billion People still do not have access to ..</a:t>
            </a:r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1066800" y="24384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5400" b="1" smtClean="0">
                <a:solidFill>
                  <a:schemeClr val="bg1"/>
                </a:solidFill>
              </a:rPr>
              <a:t>Safe Drinking Water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8" grpId="0" autoUpdateAnimBg="0"/>
      <p:bldP spid="50179" grpId="0" build="p" autoUpdateAnimBg="0"/>
      <p:bldP spid="50180" grpId="0" build="p" autoUpdateAnimBg="0"/>
      <p:bldP spid="50181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762000"/>
            <a:ext cx="7696200" cy="5181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CA" sz="2400" b="1" smtClean="0">
                <a:solidFill>
                  <a:schemeClr val="bg1"/>
                </a:solidFill>
              </a:rPr>
              <a:t>    </a:t>
            </a:r>
            <a:r>
              <a:rPr lang="en-CA" sz="3200" b="1" smtClean="0">
                <a:solidFill>
                  <a:schemeClr val="bg1"/>
                </a:solidFill>
              </a:rPr>
              <a:t>1. Eradicate extreme poverty and     hunger;                                                       2. Achieve universal primary education;                                          </a:t>
            </a:r>
            <a:r>
              <a:rPr lang="en-CA" sz="3200" b="1" smtClean="0">
                <a:solidFill>
                  <a:srgbClr val="FFFF07"/>
                </a:solidFill>
              </a:rPr>
              <a:t>3. ………...............................................…;                                               </a:t>
            </a:r>
            <a:r>
              <a:rPr lang="en-CA" sz="3200" b="1" smtClean="0">
                <a:solidFill>
                  <a:schemeClr val="bg1"/>
                </a:solidFill>
              </a:rPr>
              <a:t>4. Reduce child mortality;                              5. Improve maternal health;                    6. Combat HIV/Aids, malaria and other diseases;                                                     7. Ensure environmental sustainability;  8. Develop a global partnership for development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838200" y="2286000"/>
            <a:ext cx="7924800" cy="2286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3600" b="1" smtClean="0">
                <a:solidFill>
                  <a:schemeClr val="bg1"/>
                </a:solidFill>
              </a:rPr>
              <a:t>Promote gender equality and empower women</a:t>
            </a: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1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 autoUpdateAnimBg="0"/>
      <p:bldP spid="51203" grpId="0" build="p" autoUpdateAnimBg="0"/>
      <p:bldP spid="51204" grpId="0" build="p" autoUpdateAnimBg="0"/>
      <p:bldP spid="51205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5908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CA" sz="6000" b="1" smtClean="0">
                <a:solidFill>
                  <a:srgbClr val="F23914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Final Jeopardy Finale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33600"/>
            <a:ext cx="7696200" cy="23622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r>
              <a:rPr lang="en-CA" sz="5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Human Rights General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33400" y="121920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What are Human Rights?</a:t>
            </a:r>
          </a:p>
        </p:txBody>
      </p:sp>
      <p:sp>
        <p:nvSpPr>
          <p:cNvPr id="69637" name="Text Box 5"/>
          <p:cNvSpPr txBox="1">
            <a:spLocks noChangeArrowheads="1"/>
          </p:cNvSpPr>
          <p:nvPr/>
        </p:nvSpPr>
        <p:spPr bwMode="auto">
          <a:xfrm>
            <a:off x="533400" y="1066800"/>
            <a:ext cx="8001000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CA" sz="5400" dirty="0"/>
              <a:t>The Minimum Rules for a Life in Dignity!</a:t>
            </a:r>
          </a:p>
          <a:p>
            <a:pPr>
              <a:spcBef>
                <a:spcPct val="50000"/>
              </a:spcBef>
            </a:pPr>
            <a:endParaRPr lang="en-CA" sz="5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  <p:bldP spid="69635" grpId="0" build="p" autoUpdateAnimBg="0"/>
      <p:bldP spid="69636" grpId="0" build="p" autoUpdateAnimBg="0"/>
      <p:bldP spid="6963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762000" y="914400"/>
            <a:ext cx="7772400" cy="289560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n-CA" sz="6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UN High Commissioner for Human Rights Navanethem Pillay</a:t>
            </a:r>
          </a:p>
        </p:txBody>
      </p:sp>
      <p:pic>
        <p:nvPicPr>
          <p:cNvPr id="5123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8600"/>
            <a:ext cx="1947863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3048000"/>
            <a:ext cx="6781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438400" y="2362200"/>
            <a:ext cx="5181600" cy="99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smtClean="0">
                <a:solidFill>
                  <a:schemeClr val="bg1"/>
                </a:solidFill>
              </a:rPr>
              <a:t>Who is this?</a:t>
            </a:r>
          </a:p>
          <a:p>
            <a:pPr algn="ctr" eaLnBrk="1" hangingPunct="1">
              <a:buFontTx/>
              <a:buNone/>
            </a:pPr>
            <a:endParaRPr lang="en-CA" sz="6000" smtClean="0">
              <a:solidFill>
                <a:schemeClr val="bg1"/>
              </a:solidFill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4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7391400" y="58975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4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6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build="p" autoUpdateAnimBg="0"/>
      <p:bldP spid="27650" grpId="0" autoUpdateAnimBg="0"/>
      <p:bldP spid="27651" grpId="0" build="p" autoUpdateAnimBg="0"/>
      <p:bldP spid="27653" grpId="0" autoUpdateAnimBg="0"/>
      <p:bldP spid="2766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2895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$600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90600" y="533400"/>
            <a:ext cx="7696200" cy="54102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US" sz="2000" b="1" smtClean="0">
                <a:solidFill>
                  <a:schemeClr val="bg1"/>
                </a:solidFill>
              </a:rPr>
              <a:t>   </a:t>
            </a:r>
            <a:r>
              <a:rPr lang="en-US" sz="5400" smtClean="0">
                <a:solidFill>
                  <a:schemeClr val="bg1"/>
                </a:solidFill>
              </a:rPr>
              <a:t>This non-governmental organisation comprising “a worldwide movement of people who campaign for internationally recognised human rights won the Nobel Peace Prize in 1977</a:t>
            </a:r>
            <a:r>
              <a:rPr lang="en-US" sz="3600" smtClean="0"/>
              <a:t> </a:t>
            </a:r>
            <a:endParaRPr lang="en-CA" sz="3600" smtClean="0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990600" y="1828800"/>
            <a:ext cx="7772400" cy="2667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US" sz="6000" b="1" smtClean="0">
                <a:solidFill>
                  <a:schemeClr val="bg1"/>
                </a:solidFill>
                <a:latin typeface="Times New Roman MT Extra Bold" pitchFamily="18" charset="0"/>
              </a:rPr>
              <a:t>Amnesty International</a:t>
            </a:r>
            <a:r>
              <a:rPr lang="en-US" sz="6000" b="1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 MT Extra Bold" pitchFamily="18" charset="0"/>
              </a:rPr>
              <a:t> </a:t>
            </a:r>
            <a:endParaRPr lang="en-CA" sz="6000" b="1" smtClean="0">
              <a:effectLst>
                <a:outerShdw blurRad="38100" dist="38100" dir="2700000" algn="tl">
                  <a:srgbClr val="FFFFFF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/>
      <p:bldP spid="28676" grpId="0" build="p" autoUpdateAnimBg="0"/>
      <p:bldP spid="2867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$800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0" y="1219200"/>
            <a:ext cx="7696200" cy="47244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The first Iranian and first muslim woman to win the Nobel Peace Prize (2003)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743200"/>
            <a:ext cx="7772400" cy="1524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r>
              <a:rPr lang="en-CA" sz="6000" b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Shirin Ebadi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 autoUpdateAnimBg="0"/>
      <p:bldP spid="29699" grpId="0" build="p" autoUpdateAnimBg="0"/>
      <p:bldP spid="29700" grpId="0" build="p" autoUpdateAnimBg="0"/>
      <p:bldP spid="29701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$1000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09600"/>
            <a:ext cx="7696200" cy="4800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5400" b="1" smtClean="0">
                <a:solidFill>
                  <a:schemeClr val="bg1"/>
                </a:solidFill>
              </a:rPr>
              <a:t>Potentially the strongest human rights champion ever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895600"/>
            <a:ext cx="7772400" cy="1905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Who am I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7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 autoUpdateAnimBg="0"/>
      <p:bldP spid="30723" grpId="0" build="p" autoUpdateAnimBg="0"/>
      <p:bldP spid="30724" grpId="0" build="p" autoUpdateAnimBg="0"/>
      <p:bldP spid="3072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7432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$200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609600"/>
            <a:ext cx="7696200" cy="42672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sz="4400" b="1" smtClean="0">
                <a:solidFill>
                  <a:schemeClr val="bg1"/>
                </a:solidFill>
                <a:latin typeface="Arial" charset="0"/>
              </a:rPr>
              <a:t>A conceptual framework for the process of human development that is normatively based on international human rights standards and operationally directed to promoting and protecting human rights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685800" y="2057400"/>
            <a:ext cx="7772400" cy="2590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What is the Human Rights-based Approach?</a:t>
            </a: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45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 autoUpdateAnimBg="0"/>
      <p:bldP spid="64515" grpId="0" build="p" autoUpdateAnimBg="0"/>
      <p:bldP spid="64516" grpId="0" build="p" autoUpdateAnimBg="0"/>
      <p:bldP spid="6451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51460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fr-CA" sz="20000" b="1" smtClean="0">
                <a:solidFill>
                  <a:srgbClr val="FFFF07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 MT Extra Bold" pitchFamily="18" charset="0"/>
              </a:rPr>
              <a:t>$400</a:t>
            </a:r>
            <a:endParaRPr lang="en-CA" sz="20000" b="1" smtClean="0">
              <a:solidFill>
                <a:srgbClr val="FFFF07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 MT Extra Bold" pitchFamily="18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295400"/>
            <a:ext cx="7772400" cy="4114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6,652,595,567 persons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1524000"/>
            <a:ext cx="7848600" cy="3200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CA" sz="6000" b="1" smtClean="0">
                <a:solidFill>
                  <a:schemeClr val="bg1"/>
                </a:solidFill>
              </a:rPr>
              <a:t>Who are the Rights-holders?</a:t>
            </a: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7239000" y="5745163"/>
            <a:ext cx="144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n-CA" sz="4000" b="0">
                <a:solidFill>
                  <a:schemeClr val="tx1"/>
                </a:solidFill>
                <a:hlinkClick r:id="rId3" action="ppaction://hlinksldjump"/>
              </a:rPr>
              <a:t>&lt;</a:t>
            </a:r>
            <a:endParaRPr lang="en-CA" sz="40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55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  <p:bldP spid="65539" grpId="0" build="p" autoUpdateAnimBg="0"/>
      <p:bldP spid="65540" grpId="0" build="p" autoUpdateAnimBg="0"/>
      <p:bldP spid="65541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|1.1|1.8|1.8"/>
</p:tagLst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3333FF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7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CA" sz="7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2886</TotalTime>
  <Words>849</Words>
  <Application>Microsoft Office PowerPoint</Application>
  <PresentationFormat>On-screen Show (4:3)</PresentationFormat>
  <Paragraphs>195</Paragraphs>
  <Slides>33</Slides>
  <Notes>33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Default Design</vt:lpstr>
      <vt:lpstr> Human Rights in  Development  Jeopardy 2011</vt:lpstr>
      <vt:lpstr>Slide 2</vt:lpstr>
      <vt:lpstr>$200</vt:lpstr>
      <vt:lpstr>$400</vt:lpstr>
      <vt:lpstr>$600</vt:lpstr>
      <vt:lpstr>$800</vt:lpstr>
      <vt:lpstr>$1000</vt:lpstr>
      <vt:lpstr>$200</vt:lpstr>
      <vt:lpstr>$400</vt:lpstr>
      <vt:lpstr>$600</vt:lpstr>
      <vt:lpstr>$800</vt:lpstr>
      <vt:lpstr>$1000</vt:lpstr>
      <vt:lpstr>$200</vt:lpstr>
      <vt:lpstr>$400</vt:lpstr>
      <vt:lpstr>$600</vt:lpstr>
      <vt:lpstr>Daily Double</vt:lpstr>
      <vt:lpstr>$1000</vt:lpstr>
      <vt:lpstr>$200</vt:lpstr>
      <vt:lpstr>$400</vt:lpstr>
      <vt:lpstr>$600</vt:lpstr>
      <vt:lpstr>$800</vt:lpstr>
      <vt:lpstr>$1000</vt:lpstr>
      <vt:lpstr>$200</vt:lpstr>
      <vt:lpstr>$400</vt:lpstr>
      <vt:lpstr>Daily Double</vt:lpstr>
      <vt:lpstr>$800</vt:lpstr>
      <vt:lpstr>$1000</vt:lpstr>
      <vt:lpstr>$200</vt:lpstr>
      <vt:lpstr>$400</vt:lpstr>
      <vt:lpstr>$600</vt:lpstr>
      <vt:lpstr>$800</vt:lpstr>
      <vt:lpstr>$1000</vt:lpstr>
      <vt:lpstr>Final Jeopardy Finale</vt:lpstr>
    </vt:vector>
  </TitlesOfParts>
  <Company>ACDI-CIDA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Jeopardy! des droits de la personne de ACDI 2004  CIDA’s Human Rights Jeopardy! Challenge 2004</dc:title>
  <dc:creator>default</dc:creator>
  <cp:lastModifiedBy>isabelle.tschan</cp:lastModifiedBy>
  <cp:revision>193</cp:revision>
  <dcterms:created xsi:type="dcterms:W3CDTF">2004-12-02T16:09:05Z</dcterms:created>
  <dcterms:modified xsi:type="dcterms:W3CDTF">2011-03-25T06:35:41Z</dcterms:modified>
</cp:coreProperties>
</file>